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1"/>
  </p:notesMasterIdLst>
  <p:sldIdLst>
    <p:sldId id="256" r:id="rId2"/>
    <p:sldId id="257" r:id="rId3"/>
    <p:sldId id="262" r:id="rId4"/>
    <p:sldId id="261" r:id="rId5"/>
    <p:sldId id="258" r:id="rId6"/>
    <p:sldId id="259" r:id="rId7"/>
    <p:sldId id="263"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094E1-AF0F-473D-9FBD-5DE12635501B}" v="7" dt="2022-07-17T23:52:00.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4660"/>
  </p:normalViewPr>
  <p:slideViewPr>
    <p:cSldViewPr snapToGrid="0">
      <p:cViewPr varScale="1">
        <p:scale>
          <a:sx n="67" d="100"/>
          <a:sy n="67" d="100"/>
        </p:scale>
        <p:origin x="96" y="1356"/>
      </p:cViewPr>
      <p:guideLst/>
    </p:cSldViewPr>
  </p:slideViewPr>
  <p:notesTextViewPr>
    <p:cViewPr>
      <p:scale>
        <a:sx n="1" d="1"/>
        <a:sy n="1" d="1"/>
      </p:scale>
      <p:origin x="0" y="0"/>
    </p:cViewPr>
  </p:notesTextViewPr>
  <p:notesViewPr>
    <p:cSldViewPr snapToGrid="0">
      <p:cViewPr varScale="1">
        <p:scale>
          <a:sx n="95" d="100"/>
          <a:sy n="95" d="100"/>
        </p:scale>
        <p:origin x="129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5C4B-79CD-40C6-9D0A-B47E4F86688D}" type="datetimeFigureOut">
              <a:rPr lang="en-US" smtClean="0"/>
              <a:t>9/18/2022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C88A76-00F2-4002-996B-FC8BEFA0DC5A}" type="slidenum">
              <a:rPr lang="en-US" smtClean="0"/>
              <a:t>‹#›</a:t>
            </a:fld>
            <a:endParaRPr lang="en-US"/>
          </a:p>
        </p:txBody>
      </p:sp>
    </p:spTree>
    <p:extLst>
      <p:ext uri="{BB962C8B-B14F-4D97-AF65-F5344CB8AC3E}">
        <p14:creationId xmlns:p14="http://schemas.microsoft.com/office/powerpoint/2010/main" val="2552238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Humans throughout our existence have been communal. That is how we survive.  Even though we can ostensibly live by ourselves, the facts remain…</a:t>
            </a:r>
          </a:p>
          <a:p>
            <a:endParaRPr lang="en-US" dirty="0"/>
          </a:p>
          <a:p>
            <a:r>
              <a:rPr lang="en-US" dirty="0"/>
              <a:t>We don’t want to be alone</a:t>
            </a:r>
          </a:p>
          <a:p>
            <a:r>
              <a:rPr lang="en-US" dirty="0"/>
              <a:t>We can’t survive without society</a:t>
            </a:r>
          </a:p>
          <a:p>
            <a:r>
              <a:rPr lang="en-US" dirty="0"/>
              <a:t>We need laws and boundaries to be safe</a:t>
            </a:r>
          </a:p>
          <a:p>
            <a:r>
              <a:rPr lang="en-US" dirty="0"/>
              <a:t>We thrive in loving and caring environments</a:t>
            </a:r>
          </a:p>
        </p:txBody>
      </p:sp>
      <p:sp>
        <p:nvSpPr>
          <p:cNvPr id="4" name="Slide Number Placeholder 3"/>
          <p:cNvSpPr>
            <a:spLocks noGrp="1"/>
          </p:cNvSpPr>
          <p:nvPr>
            <p:ph type="sldNum" sz="quarter" idx="5"/>
          </p:nvPr>
        </p:nvSpPr>
        <p:spPr/>
        <p:txBody>
          <a:bodyPr/>
          <a:lstStyle/>
          <a:p>
            <a:fld id="{AFC88A76-00F2-4002-996B-FC8BEFA0DC5A}" type="slidenum">
              <a:rPr lang="en-US" smtClean="0"/>
              <a:t>1</a:t>
            </a:fld>
            <a:endParaRPr lang="en-US"/>
          </a:p>
        </p:txBody>
      </p:sp>
    </p:spTree>
    <p:extLst>
      <p:ext uri="{BB962C8B-B14F-4D97-AF65-F5344CB8AC3E}">
        <p14:creationId xmlns:p14="http://schemas.microsoft.com/office/powerpoint/2010/main" val="1780916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Arguably the most important survival training we have as humans is how to get along with each other</a:t>
            </a:r>
          </a:p>
          <a:p>
            <a:endParaRPr lang="en-US" dirty="0"/>
          </a:p>
          <a:p>
            <a:r>
              <a:rPr lang="en-US" dirty="0"/>
              <a:t>But there is no handbook, no schooling, no specific training course that gives us these skills</a:t>
            </a:r>
          </a:p>
          <a:p>
            <a:endParaRPr lang="en-US" dirty="0"/>
          </a:p>
          <a:p>
            <a:r>
              <a:rPr lang="en-US" dirty="0"/>
              <a:t>Instead, we are left to learn from trial and error, often repeating the same mistakes our parents and acquaintances made because we have no good reference or model.</a:t>
            </a:r>
          </a:p>
          <a:p>
            <a:endParaRPr lang="en-US" dirty="0"/>
          </a:p>
          <a:p>
            <a:endParaRPr lang="en-US" dirty="0"/>
          </a:p>
          <a:p>
            <a:endParaRPr lang="en-US" dirty="0"/>
          </a:p>
          <a:p>
            <a:r>
              <a:rPr lang="en-US" dirty="0"/>
              <a:t>Here we have distilled the research and learning of many secular and spiritual advisors to give you a starter course on how to develop healthy personal relationships.</a:t>
            </a:r>
          </a:p>
        </p:txBody>
      </p:sp>
      <p:sp>
        <p:nvSpPr>
          <p:cNvPr id="4" name="Slide Number Placeholder 3"/>
          <p:cNvSpPr>
            <a:spLocks noGrp="1"/>
          </p:cNvSpPr>
          <p:nvPr>
            <p:ph type="sldNum" sz="quarter" idx="5"/>
          </p:nvPr>
        </p:nvSpPr>
        <p:spPr/>
        <p:txBody>
          <a:bodyPr/>
          <a:lstStyle/>
          <a:p>
            <a:fld id="{AFC88A76-00F2-4002-996B-FC8BEFA0DC5A}" type="slidenum">
              <a:rPr lang="en-US" smtClean="0"/>
              <a:t>2</a:t>
            </a:fld>
            <a:endParaRPr lang="en-US"/>
          </a:p>
        </p:txBody>
      </p:sp>
    </p:spTree>
    <p:extLst>
      <p:ext uri="{BB962C8B-B14F-4D97-AF65-F5344CB8AC3E}">
        <p14:creationId xmlns:p14="http://schemas.microsoft.com/office/powerpoint/2010/main" val="1316992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bodies are amazingly adaptable to the environment.  We can sense danger quickly and our whole system rapidly alters to deal with a threat.  This is a marvelous survival capability.  In the short term, this saves our lives.</a:t>
            </a:r>
          </a:p>
        </p:txBody>
      </p:sp>
      <p:sp>
        <p:nvSpPr>
          <p:cNvPr id="4" name="Slide Number Placeholder 3"/>
          <p:cNvSpPr>
            <a:spLocks noGrp="1"/>
          </p:cNvSpPr>
          <p:nvPr>
            <p:ph type="sldNum" sz="quarter" idx="5"/>
          </p:nvPr>
        </p:nvSpPr>
        <p:spPr/>
        <p:txBody>
          <a:bodyPr/>
          <a:lstStyle/>
          <a:p>
            <a:fld id="{AFC88A76-00F2-4002-996B-FC8BEFA0DC5A}" type="slidenum">
              <a:rPr lang="en-US" smtClean="0"/>
              <a:t>3</a:t>
            </a:fld>
            <a:endParaRPr lang="en-US"/>
          </a:p>
        </p:txBody>
      </p:sp>
    </p:spTree>
    <p:extLst>
      <p:ext uri="{BB962C8B-B14F-4D97-AF65-F5344CB8AC3E}">
        <p14:creationId xmlns:p14="http://schemas.microsoft.com/office/powerpoint/2010/main" val="1541381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when we have repeated, prolonged exposure to supposed danger, in the form of adverse conditions, insecurity, rejection, criticism, threats, uncertainty, our bodies cannot cope with the constant flush of chemicals that keeps us on high alert.  It takes a dangerous toll.</a:t>
            </a:r>
          </a:p>
          <a:p>
            <a:endParaRPr lang="en-US" dirty="0"/>
          </a:p>
          <a:p>
            <a:r>
              <a:rPr lang="en-US" dirty="0"/>
              <a:t>What relational experiences might make someone over stressed?</a:t>
            </a:r>
          </a:p>
          <a:p>
            <a:endParaRPr lang="en-US" dirty="0"/>
          </a:p>
        </p:txBody>
      </p:sp>
      <p:sp>
        <p:nvSpPr>
          <p:cNvPr id="4" name="Slide Number Placeholder 3"/>
          <p:cNvSpPr>
            <a:spLocks noGrp="1"/>
          </p:cNvSpPr>
          <p:nvPr>
            <p:ph type="sldNum" sz="quarter" idx="5"/>
          </p:nvPr>
        </p:nvSpPr>
        <p:spPr/>
        <p:txBody>
          <a:bodyPr/>
          <a:lstStyle/>
          <a:p>
            <a:fld id="{AFC88A76-00F2-4002-996B-FC8BEFA0DC5A}" type="slidenum">
              <a:rPr lang="en-US" smtClean="0"/>
              <a:t>4</a:t>
            </a:fld>
            <a:endParaRPr lang="en-US"/>
          </a:p>
        </p:txBody>
      </p:sp>
    </p:spTree>
    <p:extLst>
      <p:ext uri="{BB962C8B-B14F-4D97-AF65-F5344CB8AC3E}">
        <p14:creationId xmlns:p14="http://schemas.microsoft.com/office/powerpoint/2010/main" val="3200995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reactions have been well documented.</a:t>
            </a:r>
          </a:p>
          <a:p>
            <a:endParaRPr lang="en-US" dirty="0"/>
          </a:p>
          <a:p>
            <a:r>
              <a:rPr lang="en-US" dirty="0"/>
              <a:t>Being in an unhappy relationship can literally make you sick.</a:t>
            </a:r>
          </a:p>
        </p:txBody>
      </p:sp>
      <p:sp>
        <p:nvSpPr>
          <p:cNvPr id="4" name="Slide Number Placeholder 3"/>
          <p:cNvSpPr>
            <a:spLocks noGrp="1"/>
          </p:cNvSpPr>
          <p:nvPr>
            <p:ph type="sldNum" sz="quarter" idx="5"/>
          </p:nvPr>
        </p:nvSpPr>
        <p:spPr/>
        <p:txBody>
          <a:bodyPr/>
          <a:lstStyle/>
          <a:p>
            <a:fld id="{AFC88A76-00F2-4002-996B-FC8BEFA0DC5A}" type="slidenum">
              <a:rPr lang="en-US" smtClean="0"/>
              <a:t>5</a:t>
            </a:fld>
            <a:endParaRPr lang="en-US"/>
          </a:p>
        </p:txBody>
      </p:sp>
    </p:spTree>
    <p:extLst>
      <p:ext uri="{BB962C8B-B14F-4D97-AF65-F5344CB8AC3E}">
        <p14:creationId xmlns:p14="http://schemas.microsoft.com/office/powerpoint/2010/main" val="3281400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Our neighbors had a very aggressive dog.  It was usually restrained behind a wire fence, but she would still growl and bark menacingly every time we went outside.  One day the dog was out and attacked me when I went to get the mail.  Afterward I got stomach cramps and rapid breathing even thinking about getting the mail.  I freeze and cower when I come near any dog now.  </a:t>
            </a:r>
          </a:p>
          <a:p>
            <a:endParaRPr lang="en-US" dirty="0"/>
          </a:p>
          <a:p>
            <a:r>
              <a:rPr lang="en-US" dirty="0"/>
              <a:t>Sometimes our feelings about people can be that strong and frightening.  </a:t>
            </a:r>
          </a:p>
          <a:p>
            <a:endParaRPr lang="en-US" dirty="0"/>
          </a:p>
          <a:p>
            <a:r>
              <a:rPr lang="en-US" dirty="0"/>
              <a:t>Say, for example you feel uneasy when you are with your father-in-law.</a:t>
            </a:r>
          </a:p>
          <a:p>
            <a:r>
              <a:rPr lang="en-US" dirty="0"/>
              <a:t>What happens to set you on edge?</a:t>
            </a:r>
          </a:p>
          <a:p>
            <a:r>
              <a:rPr lang="en-US" dirty="0"/>
              <a:t>Do you feel judged?</a:t>
            </a:r>
          </a:p>
          <a:p>
            <a:r>
              <a:rPr lang="en-US" dirty="0"/>
              <a:t>Do you feel compared with others?</a:t>
            </a:r>
          </a:p>
          <a:p>
            <a:r>
              <a:rPr lang="en-US" dirty="0"/>
              <a:t>Are you anxious to please?</a:t>
            </a:r>
          </a:p>
          <a:p>
            <a:r>
              <a:rPr lang="en-US" dirty="0"/>
              <a:t>Do you have to bite your tongue in response to him?</a:t>
            </a:r>
          </a:p>
          <a:p>
            <a:r>
              <a:rPr lang="en-US" dirty="0"/>
              <a:t>Do you feel it is hard work to have a conversation?</a:t>
            </a:r>
          </a:p>
          <a:p>
            <a:endParaRPr lang="en-US" dirty="0"/>
          </a:p>
        </p:txBody>
      </p:sp>
      <p:sp>
        <p:nvSpPr>
          <p:cNvPr id="4" name="Slide Number Placeholder 3"/>
          <p:cNvSpPr>
            <a:spLocks noGrp="1"/>
          </p:cNvSpPr>
          <p:nvPr>
            <p:ph type="sldNum" sz="quarter" idx="5"/>
          </p:nvPr>
        </p:nvSpPr>
        <p:spPr/>
        <p:txBody>
          <a:bodyPr/>
          <a:lstStyle/>
          <a:p>
            <a:fld id="{AFC88A76-00F2-4002-996B-FC8BEFA0DC5A}" type="slidenum">
              <a:rPr lang="en-US" smtClean="0"/>
              <a:t>6</a:t>
            </a:fld>
            <a:endParaRPr lang="en-US"/>
          </a:p>
        </p:txBody>
      </p:sp>
    </p:spTree>
    <p:extLst>
      <p:ext uri="{BB962C8B-B14F-4D97-AF65-F5344CB8AC3E}">
        <p14:creationId xmlns:p14="http://schemas.microsoft.com/office/powerpoint/2010/main" val="3131427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your methods of dealing with uncomfortable people?</a:t>
            </a:r>
          </a:p>
          <a:p>
            <a:endParaRPr lang="en-US" dirty="0"/>
          </a:p>
          <a:p>
            <a:r>
              <a:rPr lang="en-US" dirty="0"/>
              <a:t>How do you react to loud boorish people?</a:t>
            </a:r>
          </a:p>
          <a:p>
            <a:r>
              <a:rPr lang="en-US" dirty="0"/>
              <a:t>What do you do when you are around someone shy?</a:t>
            </a:r>
          </a:p>
          <a:p>
            <a:r>
              <a:rPr lang="en-US" dirty="0"/>
              <a:t>What is your behavior with moody teenagers?</a:t>
            </a:r>
          </a:p>
          <a:p>
            <a:r>
              <a:rPr lang="en-US" dirty="0"/>
              <a:t>Describe your method of dealing with someone who talks too much.</a:t>
            </a:r>
          </a:p>
          <a:p>
            <a:r>
              <a:rPr lang="en-US" dirty="0"/>
              <a:t>How do you treat people who are bossy?</a:t>
            </a:r>
          </a:p>
        </p:txBody>
      </p:sp>
      <p:sp>
        <p:nvSpPr>
          <p:cNvPr id="4" name="Slide Number Placeholder 3"/>
          <p:cNvSpPr>
            <a:spLocks noGrp="1"/>
          </p:cNvSpPr>
          <p:nvPr>
            <p:ph type="sldNum" sz="quarter" idx="5"/>
          </p:nvPr>
        </p:nvSpPr>
        <p:spPr/>
        <p:txBody>
          <a:bodyPr/>
          <a:lstStyle/>
          <a:p>
            <a:fld id="{AFC88A76-00F2-4002-996B-FC8BEFA0DC5A}" type="slidenum">
              <a:rPr lang="en-US" smtClean="0"/>
              <a:t>7</a:t>
            </a:fld>
            <a:endParaRPr lang="en-US"/>
          </a:p>
        </p:txBody>
      </p:sp>
    </p:spTree>
    <p:extLst>
      <p:ext uri="{BB962C8B-B14F-4D97-AF65-F5344CB8AC3E}">
        <p14:creationId xmlns:p14="http://schemas.microsoft.com/office/powerpoint/2010/main" val="396162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relational conflicts leave us confused and feeling powerless.  It is helpful to have some steps to follow to work through our emotions, label them and look at them more objectively.  Seeing how and why we are hurting will help us move towards greater understanding of ourselves and others.</a:t>
            </a:r>
          </a:p>
        </p:txBody>
      </p:sp>
      <p:sp>
        <p:nvSpPr>
          <p:cNvPr id="4" name="Slide Number Placeholder 3"/>
          <p:cNvSpPr>
            <a:spLocks noGrp="1"/>
          </p:cNvSpPr>
          <p:nvPr>
            <p:ph type="sldNum" sz="quarter" idx="5"/>
          </p:nvPr>
        </p:nvSpPr>
        <p:spPr/>
        <p:txBody>
          <a:bodyPr/>
          <a:lstStyle/>
          <a:p>
            <a:fld id="{AFC88A76-00F2-4002-996B-FC8BEFA0DC5A}" type="slidenum">
              <a:rPr lang="en-US" smtClean="0"/>
              <a:t>8</a:t>
            </a:fld>
            <a:endParaRPr lang="en-US"/>
          </a:p>
        </p:txBody>
      </p:sp>
    </p:spTree>
    <p:extLst>
      <p:ext uri="{BB962C8B-B14F-4D97-AF65-F5344CB8AC3E}">
        <p14:creationId xmlns:p14="http://schemas.microsoft.com/office/powerpoint/2010/main" val="2816999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hope to get from this course?</a:t>
            </a:r>
          </a:p>
          <a:p>
            <a:r>
              <a:rPr lang="en-US" dirty="0"/>
              <a:t>Do you have specific questions or experiences you would </a:t>
            </a:r>
            <a:r>
              <a:rPr lang="en-US"/>
              <a:t>like addressed?</a:t>
            </a:r>
          </a:p>
          <a:p>
            <a:endParaRPr lang="en-US" dirty="0"/>
          </a:p>
        </p:txBody>
      </p:sp>
      <p:sp>
        <p:nvSpPr>
          <p:cNvPr id="4" name="Slide Number Placeholder 3"/>
          <p:cNvSpPr>
            <a:spLocks noGrp="1"/>
          </p:cNvSpPr>
          <p:nvPr>
            <p:ph type="sldNum" sz="quarter" idx="5"/>
          </p:nvPr>
        </p:nvSpPr>
        <p:spPr/>
        <p:txBody>
          <a:bodyPr/>
          <a:lstStyle/>
          <a:p>
            <a:fld id="{AFC88A76-00F2-4002-996B-FC8BEFA0DC5A}" type="slidenum">
              <a:rPr lang="en-US" smtClean="0"/>
              <a:t>9</a:t>
            </a:fld>
            <a:endParaRPr lang="en-US"/>
          </a:p>
        </p:txBody>
      </p:sp>
    </p:spTree>
    <p:extLst>
      <p:ext uri="{BB962C8B-B14F-4D97-AF65-F5344CB8AC3E}">
        <p14:creationId xmlns:p14="http://schemas.microsoft.com/office/powerpoint/2010/main" val="1552371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9/18/2022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9/18/2022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9/18/2022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9/18/2022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9/18/2022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pexels.com/photo/happy-young-diverse-female-friends-taking-selfie-on-mobile-phone-4350491/"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6595B-BB3D-E1E6-298E-FECA85C1AFD4}"/>
              </a:ext>
            </a:extLst>
          </p:cNvPr>
          <p:cNvSpPr>
            <a:spLocks noGrp="1"/>
          </p:cNvSpPr>
          <p:nvPr>
            <p:ph type="ctrTitle"/>
          </p:nvPr>
        </p:nvSpPr>
        <p:spPr>
          <a:xfrm>
            <a:off x="1559054" y="2456673"/>
            <a:ext cx="9068192" cy="2767264"/>
          </a:xfrm>
        </p:spPr>
        <p:txBody>
          <a:bodyPr/>
          <a:lstStyle/>
          <a:p>
            <a:r>
              <a:rPr lang="en-US" sz="6000" dirty="0"/>
              <a:t>CREATING</a:t>
            </a:r>
            <a:br>
              <a:rPr lang="en-US" sz="6000" dirty="0"/>
            </a:br>
            <a:r>
              <a:rPr lang="en-US" sz="6000" dirty="0"/>
              <a:t>HEALTHY  </a:t>
            </a:r>
            <a:br>
              <a:rPr lang="en-US" sz="6000" dirty="0"/>
            </a:br>
            <a:r>
              <a:rPr lang="en-US" sz="6000" dirty="0"/>
              <a:t>RELATIONSHIPS</a:t>
            </a:r>
          </a:p>
        </p:txBody>
      </p:sp>
      <p:pic>
        <p:nvPicPr>
          <p:cNvPr id="5" name="Picture 4">
            <a:extLst>
              <a:ext uri="{FF2B5EF4-FFF2-40B4-BE49-F238E27FC236}">
                <a16:creationId xmlns:a16="http://schemas.microsoft.com/office/drawing/2014/main" id="{C3B374C2-A15C-6884-457E-25B95463BDC5}"/>
              </a:ext>
            </a:extLst>
          </p:cNvPr>
          <p:cNvPicPr>
            <a:picLocks noChangeAspect="1"/>
          </p:cNvPicPr>
          <p:nvPr/>
        </p:nvPicPr>
        <p:blipFill>
          <a:blip r:embed="rId3"/>
          <a:stretch>
            <a:fillRect/>
          </a:stretch>
        </p:blipFill>
        <p:spPr>
          <a:xfrm>
            <a:off x="1559054" y="1634063"/>
            <a:ext cx="2040695" cy="1503260"/>
          </a:xfrm>
          <a:prstGeom prst="rect">
            <a:avLst/>
          </a:prstGeom>
        </p:spPr>
      </p:pic>
      <p:pic>
        <p:nvPicPr>
          <p:cNvPr id="7" name="Picture 6" descr="A picture containing person, outdoor, cellphone, phone&#10;&#10;Description automatically generated">
            <a:extLst>
              <a:ext uri="{FF2B5EF4-FFF2-40B4-BE49-F238E27FC236}">
                <a16:creationId xmlns:a16="http://schemas.microsoft.com/office/drawing/2014/main" id="{DCB9BB09-E171-2C69-0117-E184B5571311}"/>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8431848" y="1634062"/>
            <a:ext cx="2040695" cy="1503260"/>
          </a:xfrm>
          <a:prstGeom prst="rect">
            <a:avLst/>
          </a:prstGeom>
        </p:spPr>
      </p:pic>
    </p:spTree>
    <p:extLst>
      <p:ext uri="{BB962C8B-B14F-4D97-AF65-F5344CB8AC3E}">
        <p14:creationId xmlns:p14="http://schemas.microsoft.com/office/powerpoint/2010/main" val="360815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3C130-C087-DA14-95F7-C7090712D6D8}"/>
              </a:ext>
            </a:extLst>
          </p:cNvPr>
          <p:cNvSpPr>
            <a:spLocks noGrp="1"/>
          </p:cNvSpPr>
          <p:nvPr>
            <p:ph type="title"/>
          </p:nvPr>
        </p:nvSpPr>
        <p:spPr/>
        <p:txBody>
          <a:bodyPr>
            <a:normAutofit fontScale="90000"/>
          </a:bodyPr>
          <a:lstStyle/>
          <a:p>
            <a:r>
              <a:rPr lang="en-US"/>
              <a:t>The importance of good relationships</a:t>
            </a:r>
            <a:endParaRPr lang="en-US" dirty="0"/>
          </a:p>
        </p:txBody>
      </p:sp>
      <p:sp>
        <p:nvSpPr>
          <p:cNvPr id="3" name="Content Placeholder 2">
            <a:extLst>
              <a:ext uri="{FF2B5EF4-FFF2-40B4-BE49-F238E27FC236}">
                <a16:creationId xmlns:a16="http://schemas.microsoft.com/office/drawing/2014/main" id="{85D35D48-6B70-3659-F496-CAD503775448}"/>
              </a:ext>
            </a:extLst>
          </p:cNvPr>
          <p:cNvSpPr>
            <a:spLocks noGrp="1"/>
          </p:cNvSpPr>
          <p:nvPr>
            <p:ph idx="1"/>
          </p:nvPr>
        </p:nvSpPr>
        <p:spPr>
          <a:xfrm>
            <a:off x="482600" y="2306320"/>
            <a:ext cx="4278086" cy="3639794"/>
          </a:xfrm>
        </p:spPr>
        <p:txBody>
          <a:bodyPr>
            <a:normAutofit/>
          </a:bodyPr>
          <a:lstStyle/>
          <a:p>
            <a:pPr marL="0" indent="0">
              <a:buNone/>
            </a:pPr>
            <a:r>
              <a:rPr lang="en-US" sz="2400" dirty="0"/>
              <a:t>1.  Happiness, less conflict</a:t>
            </a:r>
          </a:p>
          <a:p>
            <a:pPr marL="0" indent="0">
              <a:buNone/>
            </a:pPr>
            <a:r>
              <a:rPr lang="en-US" sz="2400" dirty="0"/>
              <a:t>2.  Emotional wellness</a:t>
            </a:r>
          </a:p>
          <a:p>
            <a:pPr marL="0" indent="0">
              <a:buNone/>
            </a:pPr>
            <a:r>
              <a:rPr lang="en-US" sz="2400" dirty="0"/>
              <a:t>3.  Physical well being</a:t>
            </a:r>
          </a:p>
          <a:p>
            <a:pPr marL="0" indent="0">
              <a:buNone/>
            </a:pPr>
            <a:r>
              <a:rPr lang="en-US" sz="2400" dirty="0"/>
              <a:t>4.  Safety net</a:t>
            </a:r>
          </a:p>
          <a:p>
            <a:pPr marL="0" indent="0">
              <a:buNone/>
            </a:pPr>
            <a:r>
              <a:rPr lang="en-US" sz="2400" dirty="0"/>
              <a:t>5.  Financial improvement</a:t>
            </a:r>
          </a:p>
          <a:p>
            <a:pPr marL="0" indent="0">
              <a:buNone/>
            </a:pPr>
            <a:r>
              <a:rPr lang="en-US" sz="2400" dirty="0"/>
              <a:t>6.  Personal satisfaction</a:t>
            </a:r>
          </a:p>
        </p:txBody>
      </p:sp>
      <p:pic>
        <p:nvPicPr>
          <p:cNvPr id="5" name="Picture 4" descr="A picture containing person, bicycling, crowd&#10;&#10;Description automatically generated">
            <a:extLst>
              <a:ext uri="{FF2B5EF4-FFF2-40B4-BE49-F238E27FC236}">
                <a16:creationId xmlns:a16="http://schemas.microsoft.com/office/drawing/2014/main" id="{7F4FF656-ECEE-8AAE-644D-DAF7BE59C810}"/>
              </a:ext>
            </a:extLst>
          </p:cNvPr>
          <p:cNvPicPr>
            <a:picLocks noChangeAspect="1"/>
          </p:cNvPicPr>
          <p:nvPr/>
        </p:nvPicPr>
        <p:blipFill>
          <a:blip r:embed="rId3"/>
          <a:stretch>
            <a:fillRect/>
          </a:stretch>
        </p:blipFill>
        <p:spPr>
          <a:xfrm>
            <a:off x="5427168" y="2317931"/>
            <a:ext cx="6083839" cy="3260102"/>
          </a:xfrm>
          <a:prstGeom prst="rect">
            <a:avLst/>
          </a:prstGeom>
        </p:spPr>
      </p:pic>
    </p:spTree>
    <p:extLst>
      <p:ext uri="{BB962C8B-B14F-4D97-AF65-F5344CB8AC3E}">
        <p14:creationId xmlns:p14="http://schemas.microsoft.com/office/powerpoint/2010/main" val="1014112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9664D085-C814-4D74-BCE0-2059F0DC0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44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DDA5539E-D8B4-4F5A-B46F-C304F5D7A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Graphical user interface, diagram, text, application&#10;&#10;Description automatically generated">
            <a:extLst>
              <a:ext uri="{FF2B5EF4-FFF2-40B4-BE49-F238E27FC236}">
                <a16:creationId xmlns:a16="http://schemas.microsoft.com/office/drawing/2014/main" id="{527D5178-4487-E57B-D1A3-965882DA21F4}"/>
              </a:ext>
            </a:extLst>
          </p:cNvPr>
          <p:cNvPicPr>
            <a:picLocks noChangeAspect="1"/>
          </p:cNvPicPr>
          <p:nvPr/>
        </p:nvPicPr>
        <p:blipFill>
          <a:blip r:embed="rId3"/>
          <a:stretch>
            <a:fillRect/>
          </a:stretch>
        </p:blipFill>
        <p:spPr>
          <a:xfrm>
            <a:off x="844126" y="803063"/>
            <a:ext cx="5251874" cy="5251874"/>
          </a:xfrm>
          <a:prstGeom prst="rect">
            <a:avLst/>
          </a:prstGeom>
        </p:spPr>
      </p:pic>
      <p:sp>
        <p:nvSpPr>
          <p:cNvPr id="4" name="TextBox 3">
            <a:extLst>
              <a:ext uri="{FF2B5EF4-FFF2-40B4-BE49-F238E27FC236}">
                <a16:creationId xmlns:a16="http://schemas.microsoft.com/office/drawing/2014/main" id="{210CFD5A-B093-F0B8-03C6-9C21A1392168}"/>
              </a:ext>
            </a:extLst>
          </p:cNvPr>
          <p:cNvSpPr txBox="1"/>
          <p:nvPr/>
        </p:nvSpPr>
        <p:spPr>
          <a:xfrm>
            <a:off x="6800850" y="1466850"/>
            <a:ext cx="4547024" cy="4247317"/>
          </a:xfrm>
          <a:prstGeom prst="rect">
            <a:avLst/>
          </a:prstGeom>
          <a:noFill/>
        </p:spPr>
        <p:txBody>
          <a:bodyPr wrap="square" rtlCol="0">
            <a:spAutoFit/>
          </a:bodyPr>
          <a:lstStyle/>
          <a:p>
            <a:r>
              <a:rPr lang="en-US" sz="5400" dirty="0"/>
              <a:t>Stress is your body’s natural reaction to danger</a:t>
            </a:r>
          </a:p>
        </p:txBody>
      </p:sp>
    </p:spTree>
    <p:extLst>
      <p:ext uri="{BB962C8B-B14F-4D97-AF65-F5344CB8AC3E}">
        <p14:creationId xmlns:p14="http://schemas.microsoft.com/office/powerpoint/2010/main" val="298719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664D085-C814-4D74-BCE0-2059F0DC0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357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DA5539E-D8B4-4F5A-B46F-C304F5D7A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Diagram, text&#10;&#10;Description automatically generated">
            <a:extLst>
              <a:ext uri="{FF2B5EF4-FFF2-40B4-BE49-F238E27FC236}">
                <a16:creationId xmlns:a16="http://schemas.microsoft.com/office/drawing/2014/main" id="{C057F69A-0823-6826-6A8E-B6B068984ECD}"/>
              </a:ext>
            </a:extLst>
          </p:cNvPr>
          <p:cNvPicPr>
            <a:picLocks noChangeAspect="1"/>
          </p:cNvPicPr>
          <p:nvPr/>
        </p:nvPicPr>
        <p:blipFill>
          <a:blip r:embed="rId3"/>
          <a:stretch>
            <a:fillRect/>
          </a:stretch>
        </p:blipFill>
        <p:spPr>
          <a:xfrm>
            <a:off x="1088813" y="803063"/>
            <a:ext cx="5251874" cy="5251874"/>
          </a:xfrm>
          <a:prstGeom prst="rect">
            <a:avLst/>
          </a:prstGeom>
        </p:spPr>
      </p:pic>
      <p:sp>
        <p:nvSpPr>
          <p:cNvPr id="4" name="TextBox 3">
            <a:extLst>
              <a:ext uri="{FF2B5EF4-FFF2-40B4-BE49-F238E27FC236}">
                <a16:creationId xmlns:a16="http://schemas.microsoft.com/office/drawing/2014/main" id="{5F7A06C4-5A25-7BEA-61C2-A5F4DC2F26E9}"/>
              </a:ext>
            </a:extLst>
          </p:cNvPr>
          <p:cNvSpPr txBox="1"/>
          <p:nvPr/>
        </p:nvSpPr>
        <p:spPr>
          <a:xfrm>
            <a:off x="6817699" y="1562100"/>
            <a:ext cx="4610100" cy="3046988"/>
          </a:xfrm>
          <a:prstGeom prst="rect">
            <a:avLst/>
          </a:prstGeom>
          <a:noFill/>
        </p:spPr>
        <p:txBody>
          <a:bodyPr wrap="square" rtlCol="0">
            <a:spAutoFit/>
          </a:bodyPr>
          <a:lstStyle/>
          <a:p>
            <a:r>
              <a:rPr lang="en-US" sz="4800" dirty="0"/>
              <a:t>Chronic stress results in long-term drain on the body.</a:t>
            </a:r>
          </a:p>
        </p:txBody>
      </p:sp>
    </p:spTree>
    <p:extLst>
      <p:ext uri="{BB962C8B-B14F-4D97-AF65-F5344CB8AC3E}">
        <p14:creationId xmlns:p14="http://schemas.microsoft.com/office/powerpoint/2010/main" val="262398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DFDD1-06B2-249F-06EF-2F953129850B}"/>
              </a:ext>
            </a:extLst>
          </p:cNvPr>
          <p:cNvSpPr>
            <a:spLocks noGrp="1"/>
          </p:cNvSpPr>
          <p:nvPr>
            <p:ph type="title"/>
          </p:nvPr>
        </p:nvSpPr>
        <p:spPr/>
        <p:txBody>
          <a:bodyPr>
            <a:normAutofit/>
          </a:bodyPr>
          <a:lstStyle/>
          <a:p>
            <a:r>
              <a:rPr lang="en-US" sz="3600" dirty="0"/>
              <a:t>Negative physical effects of relational stress</a:t>
            </a:r>
          </a:p>
        </p:txBody>
      </p:sp>
      <p:sp>
        <p:nvSpPr>
          <p:cNvPr id="3" name="Content Placeholder 2">
            <a:extLst>
              <a:ext uri="{FF2B5EF4-FFF2-40B4-BE49-F238E27FC236}">
                <a16:creationId xmlns:a16="http://schemas.microsoft.com/office/drawing/2014/main" id="{4249C045-7BD9-2409-BA8D-417AA206C20A}"/>
              </a:ext>
            </a:extLst>
          </p:cNvPr>
          <p:cNvSpPr>
            <a:spLocks noGrp="1"/>
          </p:cNvSpPr>
          <p:nvPr>
            <p:ph idx="1"/>
          </p:nvPr>
        </p:nvSpPr>
        <p:spPr>
          <a:xfrm>
            <a:off x="6705600" y="2014194"/>
            <a:ext cx="4419600" cy="3931920"/>
          </a:xfrm>
        </p:spPr>
        <p:txBody>
          <a:bodyPr/>
          <a:lstStyle/>
          <a:p>
            <a:pPr marL="0" indent="0">
              <a:buNone/>
            </a:pPr>
            <a:r>
              <a:rPr lang="en-US" dirty="0"/>
              <a:t>Prolonged stress contributes to</a:t>
            </a:r>
          </a:p>
          <a:p>
            <a:endParaRPr lang="en-US" dirty="0"/>
          </a:p>
          <a:p>
            <a:pPr marL="0" indent="0">
              <a:buNone/>
            </a:pPr>
            <a:r>
              <a:rPr lang="en-US" dirty="0">
                <a:solidFill>
                  <a:schemeClr val="accent1">
                    <a:lumMod val="75000"/>
                  </a:schemeClr>
                </a:solidFill>
              </a:rPr>
              <a:t>1.  High blood pressure</a:t>
            </a:r>
          </a:p>
          <a:p>
            <a:pPr marL="0" indent="0">
              <a:buNone/>
            </a:pPr>
            <a:r>
              <a:rPr lang="en-US" dirty="0">
                <a:solidFill>
                  <a:schemeClr val="accent1">
                    <a:lumMod val="75000"/>
                  </a:schemeClr>
                </a:solidFill>
              </a:rPr>
              <a:t>2.  Heart disease</a:t>
            </a:r>
          </a:p>
          <a:p>
            <a:pPr marL="0" indent="0">
              <a:buNone/>
            </a:pPr>
            <a:r>
              <a:rPr lang="en-US" dirty="0">
                <a:solidFill>
                  <a:schemeClr val="accent1">
                    <a:lumMod val="75000"/>
                  </a:schemeClr>
                </a:solidFill>
              </a:rPr>
              <a:t>3.  Impaired immune system</a:t>
            </a:r>
          </a:p>
          <a:p>
            <a:pPr marL="0" indent="0">
              <a:buNone/>
            </a:pPr>
            <a:r>
              <a:rPr lang="en-US" dirty="0">
                <a:solidFill>
                  <a:schemeClr val="accent1">
                    <a:lumMod val="75000"/>
                  </a:schemeClr>
                </a:solidFill>
              </a:rPr>
              <a:t>4.  Diabetes</a:t>
            </a:r>
          </a:p>
          <a:p>
            <a:pPr marL="0" indent="0">
              <a:buNone/>
            </a:pPr>
            <a:r>
              <a:rPr lang="en-US" dirty="0">
                <a:solidFill>
                  <a:schemeClr val="accent1">
                    <a:lumMod val="75000"/>
                  </a:schemeClr>
                </a:solidFill>
              </a:rPr>
              <a:t>5.  Depression</a:t>
            </a:r>
          </a:p>
          <a:p>
            <a:pPr marL="0" indent="0">
              <a:buNone/>
            </a:pPr>
            <a:r>
              <a:rPr lang="en-US" dirty="0">
                <a:solidFill>
                  <a:schemeClr val="accent1">
                    <a:lumMod val="75000"/>
                  </a:schemeClr>
                </a:solidFill>
              </a:rPr>
              <a:t>6.  Stomach and gut pain</a:t>
            </a:r>
          </a:p>
          <a:p>
            <a:pPr marL="0" indent="0">
              <a:buNone/>
            </a:pPr>
            <a:r>
              <a:rPr lang="en-US" dirty="0">
                <a:solidFill>
                  <a:schemeClr val="accent1">
                    <a:lumMod val="75000"/>
                  </a:schemeClr>
                </a:solidFill>
              </a:rPr>
              <a:t>7.  Inflammation</a:t>
            </a:r>
          </a:p>
          <a:p>
            <a:endParaRPr lang="en-US" dirty="0"/>
          </a:p>
        </p:txBody>
      </p:sp>
      <p:pic>
        <p:nvPicPr>
          <p:cNvPr id="5" name="Picture 4" descr="A person with the hands on the face&#10;&#10;Description automatically generated with medium confidence">
            <a:extLst>
              <a:ext uri="{FF2B5EF4-FFF2-40B4-BE49-F238E27FC236}">
                <a16:creationId xmlns:a16="http://schemas.microsoft.com/office/drawing/2014/main" id="{78485B29-4043-6775-5B67-0E64A3A99AFC}"/>
              </a:ext>
            </a:extLst>
          </p:cNvPr>
          <p:cNvPicPr>
            <a:picLocks noChangeAspect="1"/>
          </p:cNvPicPr>
          <p:nvPr/>
        </p:nvPicPr>
        <p:blipFill>
          <a:blip r:embed="rId3"/>
          <a:stretch>
            <a:fillRect/>
          </a:stretch>
        </p:blipFill>
        <p:spPr>
          <a:xfrm>
            <a:off x="665842" y="2336411"/>
            <a:ext cx="5727959" cy="3207657"/>
          </a:xfrm>
          <a:prstGeom prst="rect">
            <a:avLst/>
          </a:prstGeom>
        </p:spPr>
      </p:pic>
    </p:spTree>
    <p:extLst>
      <p:ext uri="{BB962C8B-B14F-4D97-AF65-F5344CB8AC3E}">
        <p14:creationId xmlns:p14="http://schemas.microsoft.com/office/powerpoint/2010/main" val="3279960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1A31A-2CB8-7145-0A03-E4D576110225}"/>
              </a:ext>
            </a:extLst>
          </p:cNvPr>
          <p:cNvSpPr>
            <a:spLocks noGrp="1"/>
          </p:cNvSpPr>
          <p:nvPr>
            <p:ph type="title"/>
          </p:nvPr>
        </p:nvSpPr>
        <p:spPr>
          <a:xfrm>
            <a:off x="2122714" y="731520"/>
            <a:ext cx="7946571" cy="1371600"/>
          </a:xfrm>
        </p:spPr>
        <p:txBody>
          <a:bodyPr>
            <a:normAutofit fontScale="90000"/>
          </a:bodyPr>
          <a:lstStyle/>
          <a:p>
            <a:r>
              <a:rPr lang="en-US" b="1" u="sng" dirty="0"/>
              <a:t>Start working toward change</a:t>
            </a:r>
          </a:p>
        </p:txBody>
      </p:sp>
      <p:sp>
        <p:nvSpPr>
          <p:cNvPr id="3" name="Content Placeholder 2">
            <a:extLst>
              <a:ext uri="{FF2B5EF4-FFF2-40B4-BE49-F238E27FC236}">
                <a16:creationId xmlns:a16="http://schemas.microsoft.com/office/drawing/2014/main" id="{820933ED-D07C-BC6D-25BE-37B6F1610AD8}"/>
              </a:ext>
            </a:extLst>
          </p:cNvPr>
          <p:cNvSpPr>
            <a:spLocks noGrp="1"/>
          </p:cNvSpPr>
          <p:nvPr>
            <p:ph idx="1"/>
          </p:nvPr>
        </p:nvSpPr>
        <p:spPr/>
        <p:txBody>
          <a:bodyPr>
            <a:normAutofit/>
          </a:bodyPr>
          <a:lstStyle/>
          <a:p>
            <a:pPr marL="0" indent="0">
              <a:buNone/>
            </a:pPr>
            <a:r>
              <a:rPr lang="en-US" sz="3600" dirty="0">
                <a:solidFill>
                  <a:schemeClr val="accent1">
                    <a:lumMod val="75000"/>
                  </a:schemeClr>
                </a:solidFill>
              </a:rPr>
              <a:t>Think about a specific relationship that is not positive</a:t>
            </a:r>
          </a:p>
          <a:p>
            <a:pPr marL="274320" lvl="1" indent="0">
              <a:buNone/>
            </a:pPr>
            <a:r>
              <a:rPr lang="en-US" sz="2800" dirty="0"/>
              <a:t>Spouse, family, friend, neighbor, co-worker</a:t>
            </a:r>
          </a:p>
          <a:p>
            <a:pPr marL="0" indent="0">
              <a:buNone/>
            </a:pPr>
            <a:r>
              <a:rPr lang="en-US" sz="3600" dirty="0">
                <a:solidFill>
                  <a:schemeClr val="accent1">
                    <a:lumMod val="75000"/>
                  </a:schemeClr>
                </a:solidFill>
              </a:rPr>
              <a:t>Identify your feelings about this person</a:t>
            </a:r>
          </a:p>
          <a:p>
            <a:pPr marL="274320" lvl="1" indent="0">
              <a:buNone/>
            </a:pPr>
            <a:r>
              <a:rPr lang="en-US" sz="2800" dirty="0"/>
              <a:t>Sad, regretful, angry, fearful, bored, worried, disappointed</a:t>
            </a:r>
          </a:p>
          <a:p>
            <a:pPr marL="274320" lvl="1" indent="0">
              <a:buNone/>
            </a:pPr>
            <a:endParaRPr lang="en-US" sz="3200" dirty="0"/>
          </a:p>
          <a:p>
            <a:pPr lvl="1"/>
            <a:endParaRPr lang="en-US" dirty="0"/>
          </a:p>
        </p:txBody>
      </p:sp>
    </p:spTree>
    <p:extLst>
      <p:ext uri="{BB962C8B-B14F-4D97-AF65-F5344CB8AC3E}">
        <p14:creationId xmlns:p14="http://schemas.microsoft.com/office/powerpoint/2010/main" val="427003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529F9-6A06-97B1-BB83-87674335C83B}"/>
              </a:ext>
            </a:extLst>
          </p:cNvPr>
          <p:cNvSpPr>
            <a:spLocks noGrp="1"/>
          </p:cNvSpPr>
          <p:nvPr>
            <p:ph type="title"/>
          </p:nvPr>
        </p:nvSpPr>
        <p:spPr/>
        <p:txBody>
          <a:bodyPr/>
          <a:lstStyle/>
          <a:p>
            <a:r>
              <a:rPr lang="en-US" dirty="0"/>
              <a:t>Passive, unproductive behaviors</a:t>
            </a:r>
          </a:p>
        </p:txBody>
      </p:sp>
      <p:sp>
        <p:nvSpPr>
          <p:cNvPr id="3" name="Content Placeholder 2">
            <a:extLst>
              <a:ext uri="{FF2B5EF4-FFF2-40B4-BE49-F238E27FC236}">
                <a16:creationId xmlns:a16="http://schemas.microsoft.com/office/drawing/2014/main" id="{2AFD6C69-1378-1E7A-04A0-6D51CB3CD79B}"/>
              </a:ext>
            </a:extLst>
          </p:cNvPr>
          <p:cNvSpPr>
            <a:spLocks noGrp="1"/>
          </p:cNvSpPr>
          <p:nvPr>
            <p:ph idx="1"/>
          </p:nvPr>
        </p:nvSpPr>
        <p:spPr>
          <a:xfrm>
            <a:off x="1066800" y="2103120"/>
            <a:ext cx="3127829" cy="3931920"/>
          </a:xfrm>
        </p:spPr>
        <p:txBody>
          <a:bodyPr>
            <a:normAutofit/>
          </a:bodyPr>
          <a:lstStyle/>
          <a:p>
            <a:pPr marL="0" indent="0">
              <a:buNone/>
            </a:pPr>
            <a:r>
              <a:rPr lang="en-US" sz="3200" dirty="0"/>
              <a:t>Complaining</a:t>
            </a:r>
          </a:p>
          <a:p>
            <a:pPr marL="0" indent="0">
              <a:buNone/>
            </a:pPr>
            <a:r>
              <a:rPr lang="en-US" sz="3200" dirty="0"/>
              <a:t>Wishing</a:t>
            </a:r>
          </a:p>
          <a:p>
            <a:pPr marL="0" indent="0">
              <a:buNone/>
            </a:pPr>
            <a:r>
              <a:rPr lang="en-US" sz="3200" dirty="0"/>
              <a:t>Scheming</a:t>
            </a:r>
          </a:p>
          <a:p>
            <a:pPr marL="0" indent="0">
              <a:buNone/>
            </a:pPr>
            <a:r>
              <a:rPr lang="en-US" sz="3200" dirty="0"/>
              <a:t>Hoping</a:t>
            </a:r>
          </a:p>
          <a:p>
            <a:pPr marL="0" indent="0">
              <a:buNone/>
            </a:pPr>
            <a:r>
              <a:rPr lang="en-US" sz="3200" dirty="0"/>
              <a:t>Ignoring</a:t>
            </a:r>
          </a:p>
          <a:p>
            <a:pPr marL="0" indent="0">
              <a:buNone/>
            </a:pPr>
            <a:r>
              <a:rPr lang="en-US" sz="3200" dirty="0"/>
              <a:t>Enduring</a:t>
            </a:r>
          </a:p>
        </p:txBody>
      </p:sp>
      <p:pic>
        <p:nvPicPr>
          <p:cNvPr id="5" name="Picture 4" descr="Graphical user interface&#10;&#10;Description automatically generated">
            <a:extLst>
              <a:ext uri="{FF2B5EF4-FFF2-40B4-BE49-F238E27FC236}">
                <a16:creationId xmlns:a16="http://schemas.microsoft.com/office/drawing/2014/main" id="{98A782AD-2EF4-666B-EDBD-04B3262F0BC0}"/>
              </a:ext>
            </a:extLst>
          </p:cNvPr>
          <p:cNvPicPr>
            <a:picLocks noChangeAspect="1"/>
          </p:cNvPicPr>
          <p:nvPr/>
        </p:nvPicPr>
        <p:blipFill>
          <a:blip r:embed="rId3"/>
          <a:stretch>
            <a:fillRect/>
          </a:stretch>
        </p:blipFill>
        <p:spPr>
          <a:xfrm>
            <a:off x="4042038" y="2581003"/>
            <a:ext cx="7281568" cy="3542963"/>
          </a:xfrm>
          <a:prstGeom prst="rect">
            <a:avLst/>
          </a:prstGeom>
        </p:spPr>
      </p:pic>
    </p:spTree>
    <p:extLst>
      <p:ext uri="{BB962C8B-B14F-4D97-AF65-F5344CB8AC3E}">
        <p14:creationId xmlns:p14="http://schemas.microsoft.com/office/powerpoint/2010/main" val="94861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5B26-0DA9-C564-6B0A-9DECF56DCE01}"/>
              </a:ext>
            </a:extLst>
          </p:cNvPr>
          <p:cNvSpPr>
            <a:spLocks noGrp="1"/>
          </p:cNvSpPr>
          <p:nvPr>
            <p:ph type="title"/>
          </p:nvPr>
        </p:nvSpPr>
        <p:spPr>
          <a:xfrm>
            <a:off x="2852057" y="453909"/>
            <a:ext cx="5682343" cy="1371600"/>
          </a:xfrm>
        </p:spPr>
        <p:txBody>
          <a:bodyPr/>
          <a:lstStyle/>
          <a:p>
            <a:r>
              <a:rPr lang="en-US" dirty="0">
                <a:solidFill>
                  <a:schemeClr val="accent1">
                    <a:lumMod val="75000"/>
                  </a:schemeClr>
                </a:solidFill>
              </a:rPr>
              <a:t>What </a:t>
            </a:r>
            <a:r>
              <a:rPr lang="en-US" b="1" dirty="0">
                <a:solidFill>
                  <a:schemeClr val="accent1">
                    <a:lumMod val="75000"/>
                  </a:schemeClr>
                </a:solidFill>
              </a:rPr>
              <a:t>YOU</a:t>
            </a:r>
            <a:r>
              <a:rPr lang="en-US" dirty="0">
                <a:solidFill>
                  <a:schemeClr val="accent1">
                    <a:lumMod val="75000"/>
                  </a:schemeClr>
                </a:solidFill>
              </a:rPr>
              <a:t> can </a:t>
            </a:r>
            <a:r>
              <a:rPr lang="en-US" b="1" dirty="0">
                <a:solidFill>
                  <a:schemeClr val="accent1">
                    <a:lumMod val="75000"/>
                  </a:schemeClr>
                </a:solidFill>
              </a:rPr>
              <a:t>DO</a:t>
            </a:r>
          </a:p>
        </p:txBody>
      </p:sp>
      <p:sp>
        <p:nvSpPr>
          <p:cNvPr id="3" name="Content Placeholder 2">
            <a:extLst>
              <a:ext uri="{FF2B5EF4-FFF2-40B4-BE49-F238E27FC236}">
                <a16:creationId xmlns:a16="http://schemas.microsoft.com/office/drawing/2014/main" id="{EDD74B65-5571-74D6-A570-2CDFD46B549A}"/>
              </a:ext>
            </a:extLst>
          </p:cNvPr>
          <p:cNvSpPr>
            <a:spLocks noGrp="1"/>
          </p:cNvSpPr>
          <p:nvPr>
            <p:ph idx="1"/>
          </p:nvPr>
        </p:nvSpPr>
        <p:spPr>
          <a:xfrm>
            <a:off x="1066800" y="1825509"/>
            <a:ext cx="10058400" cy="4415634"/>
          </a:xfrm>
        </p:spPr>
        <p:txBody>
          <a:bodyPr>
            <a:normAutofit fontScale="85000" lnSpcReduction="20000"/>
          </a:bodyPr>
          <a:lstStyle/>
          <a:p>
            <a:pPr marL="0" indent="0" algn="ctr">
              <a:buNone/>
            </a:pPr>
            <a:r>
              <a:rPr lang="en-US" sz="3600" dirty="0"/>
              <a:t>Take a hard look at yourself</a:t>
            </a:r>
          </a:p>
          <a:p>
            <a:pPr marL="274320" lvl="1" indent="0">
              <a:buNone/>
            </a:pPr>
            <a:endParaRPr lang="en-US" sz="2400" dirty="0"/>
          </a:p>
          <a:p>
            <a:pPr marL="274320" lvl="1" indent="0">
              <a:buNone/>
            </a:pPr>
            <a:r>
              <a:rPr lang="en-US" sz="2400" dirty="0"/>
              <a:t>Identify what you are doing to contribute to the problem</a:t>
            </a:r>
          </a:p>
          <a:p>
            <a:pPr marL="274320" lvl="1" indent="0">
              <a:buNone/>
            </a:pPr>
            <a:r>
              <a:rPr lang="en-US" sz="2400" dirty="0"/>
              <a:t>Can you see a pattern in relational troubles?</a:t>
            </a:r>
          </a:p>
          <a:p>
            <a:pPr lvl="3">
              <a:buClr>
                <a:schemeClr val="accent3"/>
              </a:buClr>
              <a:buFont typeface="Wingdings" panose="05000000000000000000" pitchFamily="2" charset="2"/>
              <a:buChar char="q"/>
            </a:pPr>
            <a:endParaRPr lang="en-US" sz="2000" dirty="0"/>
          </a:p>
          <a:p>
            <a:pPr lvl="3">
              <a:lnSpc>
                <a:spcPct val="160000"/>
              </a:lnSpc>
              <a:buClr>
                <a:schemeClr val="accent3"/>
              </a:buClr>
              <a:buFont typeface="Wingdings" panose="05000000000000000000" pitchFamily="2" charset="2"/>
              <a:buChar char="q"/>
            </a:pPr>
            <a:r>
              <a:rPr lang="en-US" sz="2400" dirty="0"/>
              <a:t> Being disrespected</a:t>
            </a:r>
          </a:p>
          <a:p>
            <a:pPr lvl="3">
              <a:lnSpc>
                <a:spcPct val="160000"/>
              </a:lnSpc>
              <a:buClr>
                <a:schemeClr val="accent3"/>
              </a:buClr>
              <a:buFont typeface="Wingdings" panose="05000000000000000000" pitchFamily="2" charset="2"/>
              <a:buChar char="q"/>
            </a:pPr>
            <a:r>
              <a:rPr lang="en-US" sz="2400" dirty="0"/>
              <a:t> Feeling angry</a:t>
            </a:r>
          </a:p>
          <a:p>
            <a:pPr lvl="3">
              <a:lnSpc>
                <a:spcPct val="160000"/>
              </a:lnSpc>
              <a:buClr>
                <a:schemeClr val="accent3"/>
              </a:buClr>
              <a:buFont typeface="Wingdings" panose="05000000000000000000" pitchFamily="2" charset="2"/>
              <a:buChar char="q"/>
            </a:pPr>
            <a:r>
              <a:rPr lang="en-US" sz="2400" dirty="0"/>
              <a:t> Over pleasing, giving more than you get</a:t>
            </a:r>
          </a:p>
          <a:p>
            <a:pPr lvl="3">
              <a:lnSpc>
                <a:spcPct val="160000"/>
              </a:lnSpc>
              <a:buClr>
                <a:schemeClr val="accent3"/>
              </a:buClr>
              <a:buFont typeface="Wingdings" panose="05000000000000000000" pitchFamily="2" charset="2"/>
              <a:buChar char="q"/>
            </a:pPr>
            <a:r>
              <a:rPr lang="en-US" sz="2400"/>
              <a:t> Criticism </a:t>
            </a:r>
            <a:r>
              <a:rPr lang="en-US" sz="2400" dirty="0"/>
              <a:t>of others, they need to change</a:t>
            </a:r>
          </a:p>
          <a:p>
            <a:pPr lvl="3">
              <a:lnSpc>
                <a:spcPct val="160000"/>
              </a:lnSpc>
              <a:buClr>
                <a:schemeClr val="accent3"/>
              </a:buClr>
              <a:buFont typeface="Wingdings" panose="05000000000000000000" pitchFamily="2" charset="2"/>
              <a:buChar char="q"/>
            </a:pPr>
            <a:r>
              <a:rPr lang="en-US" sz="2400"/>
              <a:t> Not </a:t>
            </a:r>
            <a:r>
              <a:rPr lang="en-US" sz="2400" dirty="0"/>
              <a:t>feeling loved</a:t>
            </a:r>
          </a:p>
          <a:p>
            <a:pPr lvl="3">
              <a:lnSpc>
                <a:spcPct val="160000"/>
              </a:lnSpc>
              <a:buClr>
                <a:schemeClr val="accent3"/>
              </a:buClr>
              <a:buFont typeface="Wingdings" panose="05000000000000000000" pitchFamily="2" charset="2"/>
              <a:buChar char="q"/>
            </a:pPr>
            <a:endParaRPr lang="en-US" sz="3200" dirty="0">
              <a:highlight>
                <a:srgbClr val="FFFF00"/>
              </a:highlight>
            </a:endParaRPr>
          </a:p>
          <a:p>
            <a:pPr lvl="1"/>
            <a:endParaRPr lang="en-US" dirty="0"/>
          </a:p>
        </p:txBody>
      </p:sp>
    </p:spTree>
    <p:extLst>
      <p:ext uri="{BB962C8B-B14F-4D97-AF65-F5344CB8AC3E}">
        <p14:creationId xmlns:p14="http://schemas.microsoft.com/office/powerpoint/2010/main" val="180746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B291E-5653-C6E2-7E64-B65AB41BB496}"/>
              </a:ext>
            </a:extLst>
          </p:cNvPr>
          <p:cNvSpPr>
            <a:spLocks noGrp="1"/>
          </p:cNvSpPr>
          <p:nvPr>
            <p:ph type="title"/>
          </p:nvPr>
        </p:nvSpPr>
        <p:spPr/>
        <p:txBody>
          <a:bodyPr>
            <a:normAutofit fontScale="90000"/>
          </a:bodyPr>
          <a:lstStyle/>
          <a:p>
            <a:r>
              <a:rPr lang="en-US" dirty="0"/>
              <a:t>Relationships are vitally important to our health and well being</a:t>
            </a:r>
          </a:p>
        </p:txBody>
      </p:sp>
      <p:sp>
        <p:nvSpPr>
          <p:cNvPr id="3" name="Content Placeholder 2">
            <a:extLst>
              <a:ext uri="{FF2B5EF4-FFF2-40B4-BE49-F238E27FC236}">
                <a16:creationId xmlns:a16="http://schemas.microsoft.com/office/drawing/2014/main" id="{389D087F-A369-C9EA-C569-1212E9409828}"/>
              </a:ext>
            </a:extLst>
          </p:cNvPr>
          <p:cNvSpPr>
            <a:spLocks noGrp="1"/>
          </p:cNvSpPr>
          <p:nvPr>
            <p:ph idx="1"/>
          </p:nvPr>
        </p:nvSpPr>
        <p:spPr>
          <a:xfrm>
            <a:off x="348343" y="2103120"/>
            <a:ext cx="11451771" cy="3931920"/>
          </a:xfrm>
        </p:spPr>
        <p:txBody>
          <a:bodyPr/>
          <a:lstStyle/>
          <a:p>
            <a:pPr marL="822960" marR="0" lvl="3" indent="0" algn="l" defTabSz="914400" rtl="0" eaLnBrk="1" fontAlgn="auto" latinLnBrk="0" hangingPunct="1">
              <a:lnSpc>
                <a:spcPct val="100000"/>
              </a:lnSpc>
              <a:spcBef>
                <a:spcPts val="500"/>
              </a:spcBef>
              <a:spcAft>
                <a:spcPts val="0"/>
              </a:spcAft>
              <a:buClr>
                <a:prstClr val="black">
                  <a:lumMod val="85000"/>
                  <a:lumOff val="15000"/>
                </a:prstClr>
              </a:buClr>
              <a:buSzTx/>
              <a:buFont typeface="Garamond" pitchFamily="18" charset="0"/>
              <a:buNone/>
              <a:tabLst/>
              <a:defRPr/>
            </a:pPr>
            <a:endParaRPr kumimoji="0" lang="en-US" sz="1800" b="0" i="0" u="none" strike="noStrike" kern="1200" cap="none" spc="0" normalizeH="0" baseline="0" noProof="0" dirty="0">
              <a:ln>
                <a:noFill/>
              </a:ln>
              <a:solidFill>
                <a:prstClr val="black"/>
              </a:solidFill>
              <a:effectLst/>
              <a:highlight>
                <a:srgbClr val="FFFF00"/>
              </a:highlight>
              <a:uLnTx/>
              <a:uFillTx/>
              <a:latin typeface="Century Gothic" panose="020B0502020202020204"/>
              <a:ea typeface="+mn-ea"/>
              <a:cs typeface="+mn-cs"/>
            </a:endParaRPr>
          </a:p>
          <a:p>
            <a:pPr marL="822960" marR="0" lvl="3" indent="0" algn="l" defTabSz="914400" rtl="0" eaLnBrk="1" fontAlgn="auto" latinLnBrk="0" hangingPunct="1">
              <a:lnSpc>
                <a:spcPct val="100000"/>
              </a:lnSpc>
              <a:spcBef>
                <a:spcPts val="500"/>
              </a:spcBef>
              <a:spcAft>
                <a:spcPts val="0"/>
              </a:spcAft>
              <a:buClr>
                <a:prstClr val="black">
                  <a:lumMod val="85000"/>
                  <a:lumOff val="15000"/>
                </a:prstClr>
              </a:buClr>
              <a:buSzTx/>
              <a:buFont typeface="Garamond" pitchFamily="18" charset="0"/>
              <a:buNone/>
              <a:tabLst/>
              <a:defRPr/>
            </a:pPr>
            <a:r>
              <a:rPr lang="en-US" sz="2800" dirty="0">
                <a:solidFill>
                  <a:prstClr val="black"/>
                </a:solidFill>
                <a:latin typeface="Century Gothic" panose="020B0502020202020204"/>
              </a:rPr>
              <a:t>This course will help you</a:t>
            </a:r>
          </a:p>
          <a:p>
            <a:pPr marL="822960" marR="0" lvl="3" indent="0" algn="l" defTabSz="914400" rtl="0" eaLnBrk="1" fontAlgn="auto" latinLnBrk="0" hangingPunct="1">
              <a:lnSpc>
                <a:spcPct val="100000"/>
              </a:lnSpc>
              <a:spcBef>
                <a:spcPts val="500"/>
              </a:spcBef>
              <a:spcAft>
                <a:spcPts val="0"/>
              </a:spcAft>
              <a:buClr>
                <a:prstClr val="black">
                  <a:lumMod val="85000"/>
                  <a:lumOff val="15000"/>
                </a:prstClr>
              </a:buClr>
              <a:buSzTx/>
              <a:buFont typeface="Garamond" pitchFamily="18" charset="0"/>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822960" marR="0" lvl="3" indent="0" algn="l" defTabSz="914400" rtl="0" eaLnBrk="1" fontAlgn="auto" latinLnBrk="0" hangingPunct="1">
              <a:lnSpc>
                <a:spcPct val="150000"/>
              </a:lnSpc>
              <a:spcBef>
                <a:spcPts val="500"/>
              </a:spcBef>
              <a:spcAft>
                <a:spcPts val="0"/>
              </a:spcAft>
              <a:buClr>
                <a:prstClr val="black">
                  <a:lumMod val="85000"/>
                  <a:lumOff val="15000"/>
                </a:prstClr>
              </a:buClr>
              <a:buSzTx/>
              <a:buFont typeface="Garamond" pitchFamily="18" charset="0"/>
              <a:buNone/>
              <a:tabLst/>
              <a:defRPr/>
            </a:pPr>
            <a:r>
              <a:rPr kumimoji="0" lang="en-US" sz="2400" b="0" i="0" u="none" strike="noStrike" kern="1200" cap="none" spc="0" normalizeH="0" baseline="0" noProof="0" dirty="0">
                <a:ln>
                  <a:noFill/>
                </a:ln>
                <a:solidFill>
                  <a:schemeClr val="accent1">
                    <a:lumMod val="75000"/>
                  </a:schemeClr>
                </a:solidFill>
                <a:effectLst/>
                <a:uLnTx/>
                <a:uFillTx/>
                <a:latin typeface="Century Gothic" panose="020B0502020202020204"/>
                <a:ea typeface="+mn-ea"/>
                <a:cs typeface="+mn-cs"/>
              </a:rPr>
              <a:t>1.  Realize you have no power to change anyone but yourself</a:t>
            </a:r>
          </a:p>
          <a:p>
            <a:pPr marL="274320" marR="0" lvl="1" indent="0" algn="l" defTabSz="914400" rtl="0" eaLnBrk="1" fontAlgn="auto" latinLnBrk="0" hangingPunct="1">
              <a:lnSpc>
                <a:spcPct val="150000"/>
              </a:lnSpc>
              <a:spcBef>
                <a:spcPts val="500"/>
              </a:spcBef>
              <a:spcAft>
                <a:spcPts val="0"/>
              </a:spcAft>
              <a:buClr>
                <a:prstClr val="black">
                  <a:lumMod val="85000"/>
                  <a:lumOff val="15000"/>
                </a:prstClr>
              </a:buClr>
              <a:buSzTx/>
              <a:buFont typeface="Garamond" pitchFamily="18" charset="0"/>
              <a:buNone/>
              <a:tabLst/>
              <a:defRPr/>
            </a:pPr>
            <a:r>
              <a:rPr lang="en-US" sz="2400" dirty="0">
                <a:solidFill>
                  <a:schemeClr val="accent1">
                    <a:lumMod val="75000"/>
                  </a:schemeClr>
                </a:solidFill>
                <a:latin typeface="Century Gothic" panose="020B0502020202020204"/>
              </a:rPr>
              <a:t>       </a:t>
            </a:r>
            <a:r>
              <a:rPr kumimoji="0" lang="en-US" sz="2400" b="0" i="0" u="none" strike="noStrike" kern="1200" cap="none" spc="0" normalizeH="0" baseline="0" noProof="0" dirty="0">
                <a:ln>
                  <a:noFill/>
                </a:ln>
                <a:solidFill>
                  <a:schemeClr val="accent1">
                    <a:lumMod val="75000"/>
                  </a:schemeClr>
                </a:solidFill>
                <a:effectLst/>
                <a:uLnTx/>
                <a:uFillTx/>
                <a:latin typeface="Century Gothic" panose="020B0502020202020204"/>
                <a:ea typeface="+mn-ea"/>
                <a:cs typeface="+mn-cs"/>
              </a:rPr>
              <a:t>2.  Learn self control methods</a:t>
            </a:r>
          </a:p>
          <a:p>
            <a:pPr marL="274320" marR="0" lvl="1" indent="0" algn="l" defTabSz="914400" rtl="0" eaLnBrk="1" fontAlgn="auto" latinLnBrk="0" hangingPunct="1">
              <a:lnSpc>
                <a:spcPct val="150000"/>
              </a:lnSpc>
              <a:spcBef>
                <a:spcPts val="500"/>
              </a:spcBef>
              <a:spcAft>
                <a:spcPts val="0"/>
              </a:spcAft>
              <a:buClr>
                <a:prstClr val="black">
                  <a:lumMod val="85000"/>
                  <a:lumOff val="15000"/>
                </a:prstClr>
              </a:buClr>
              <a:buSzTx/>
              <a:buFont typeface="Garamond" pitchFamily="18" charset="0"/>
              <a:buNone/>
              <a:tabLst/>
              <a:defRPr/>
            </a:pPr>
            <a:r>
              <a:rPr lang="en-US" sz="2400" dirty="0">
                <a:solidFill>
                  <a:schemeClr val="accent1">
                    <a:lumMod val="75000"/>
                  </a:schemeClr>
                </a:solidFill>
                <a:latin typeface="Century Gothic" panose="020B0502020202020204"/>
              </a:rPr>
              <a:t>       </a:t>
            </a:r>
            <a:r>
              <a:rPr kumimoji="0" lang="en-US" sz="2400" b="0" i="0" u="none" strike="noStrike" kern="1200" cap="none" spc="0" normalizeH="0" baseline="0" noProof="0" dirty="0">
                <a:ln>
                  <a:noFill/>
                </a:ln>
                <a:solidFill>
                  <a:schemeClr val="accent1">
                    <a:lumMod val="75000"/>
                  </a:schemeClr>
                </a:solidFill>
                <a:effectLst/>
                <a:uLnTx/>
                <a:uFillTx/>
                <a:latin typeface="Century Gothic" panose="020B0502020202020204"/>
                <a:ea typeface="+mn-ea"/>
                <a:cs typeface="+mn-cs"/>
              </a:rPr>
              <a:t>3.  Reach out with love and assertive confidence</a:t>
            </a:r>
          </a:p>
          <a:p>
            <a:endParaRPr lang="en-US" dirty="0"/>
          </a:p>
        </p:txBody>
      </p:sp>
    </p:spTree>
    <p:extLst>
      <p:ext uri="{BB962C8B-B14F-4D97-AF65-F5344CB8AC3E}">
        <p14:creationId xmlns:p14="http://schemas.microsoft.com/office/powerpoint/2010/main" val="2905432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374</TotalTime>
  <Words>811</Words>
  <Application>Microsoft Office PowerPoint</Application>
  <PresentationFormat>Widescreen</PresentationFormat>
  <Paragraphs>102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Century Gothic</vt:lpstr>
      <vt:lpstr>Garamond</vt:lpstr>
      <vt:lpstr>Wingdings</vt:lpstr>
      <vt:lpstr>Savon</vt:lpstr>
      <vt:lpstr>CREATING HEALTHY   RELATIONSHIPS</vt:lpstr>
      <vt:lpstr>The importance of good relationships</vt:lpstr>
      <vt:lpstr>PowerPoint Presentation</vt:lpstr>
      <vt:lpstr>PowerPoint Presentation</vt:lpstr>
      <vt:lpstr>Negative physical effects of relational stress</vt:lpstr>
      <vt:lpstr>Start working toward change</vt:lpstr>
      <vt:lpstr>Passive, unproductive behaviors</vt:lpstr>
      <vt:lpstr>What YOU can DO</vt:lpstr>
      <vt:lpstr>Relationships are vitally important to our health and well being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HEALTHY   RELATIONSHIPS</dc:title>
  <dc:creator>Jean Muir</dc:creator>
  <cp:lastModifiedBy>Jean Muir</cp:lastModifiedBy>
  <cp:revision>2</cp:revision>
  <dcterms:created xsi:type="dcterms:W3CDTF">2022-06-21T01:34:31Z</dcterms:created>
  <dcterms:modified xsi:type="dcterms:W3CDTF">2022-09-18T19:23:43Z</dcterms:modified>
</cp:coreProperties>
</file>